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8" r:id="rId2"/>
    <p:sldId id="271" r:id="rId3"/>
    <p:sldId id="306" r:id="rId4"/>
    <p:sldId id="307" r:id="rId5"/>
    <p:sldId id="316" r:id="rId6"/>
    <p:sldId id="310" r:id="rId7"/>
    <p:sldId id="317" r:id="rId8"/>
    <p:sldId id="318" r:id="rId9"/>
    <p:sldId id="309" r:id="rId10"/>
    <p:sldId id="315" r:id="rId11"/>
    <p:sldId id="312" r:id="rId12"/>
    <p:sldId id="31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K Family" initials="PF" lastIdx="1" clrIdx="0">
    <p:extLst>
      <p:ext uri="{19B8F6BF-5375-455C-9EA6-DF929625EA0E}">
        <p15:presenceInfo xmlns:p15="http://schemas.microsoft.com/office/powerpoint/2012/main" userId="PK Famil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23" autoAdjust="0"/>
    <p:restoredTop sz="83808"/>
  </p:normalViewPr>
  <p:slideViewPr>
    <p:cSldViewPr snapToGrid="0" snapToObjects="1">
      <p:cViewPr varScale="1">
        <p:scale>
          <a:sx n="63" d="100"/>
          <a:sy n="63" d="100"/>
        </p:scale>
        <p:origin x="67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K%20Family\Desktop\IST303\final%20burn%20dow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Burn Down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days left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Sheet1!$C$3:$C$26</c:f>
              <c:numCache>
                <c:formatCode>General</c:formatCode>
                <c:ptCount val="24"/>
                <c:pt idx="0">
                  <c:v>24</c:v>
                </c:pt>
                <c:pt idx="1">
                  <c:v>23</c:v>
                </c:pt>
                <c:pt idx="2">
                  <c:v>22</c:v>
                </c:pt>
                <c:pt idx="3">
                  <c:v>21</c:v>
                </c:pt>
                <c:pt idx="4">
                  <c:v>20</c:v>
                </c:pt>
                <c:pt idx="5">
                  <c:v>19</c:v>
                </c:pt>
                <c:pt idx="6">
                  <c:v>18</c:v>
                </c:pt>
                <c:pt idx="7">
                  <c:v>17</c:v>
                </c:pt>
                <c:pt idx="8">
                  <c:v>16</c:v>
                </c:pt>
                <c:pt idx="9">
                  <c:v>15</c:v>
                </c:pt>
                <c:pt idx="10">
                  <c:v>14</c:v>
                </c:pt>
                <c:pt idx="11">
                  <c:v>13</c:v>
                </c:pt>
                <c:pt idx="12">
                  <c:v>12</c:v>
                </c:pt>
                <c:pt idx="13">
                  <c:v>11</c:v>
                </c:pt>
                <c:pt idx="14">
                  <c:v>10</c:v>
                </c:pt>
                <c:pt idx="15">
                  <c:v>9</c:v>
                </c:pt>
                <c:pt idx="16">
                  <c:v>8</c:v>
                </c:pt>
                <c:pt idx="17">
                  <c:v>7</c:v>
                </c:pt>
                <c:pt idx="18">
                  <c:v>6</c:v>
                </c:pt>
                <c:pt idx="19">
                  <c:v>5</c:v>
                </c:pt>
                <c:pt idx="20">
                  <c:v>4</c:v>
                </c:pt>
                <c:pt idx="21">
                  <c:v>3</c:v>
                </c:pt>
                <c:pt idx="22">
                  <c:v>2</c:v>
                </c:pt>
                <c:pt idx="23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2F8-4AB9-8A97-098F34B16333}"/>
            </c:ext>
          </c:extLst>
        </c:ser>
        <c:ser>
          <c:idx val="1"/>
          <c:order val="1"/>
          <c:tx>
            <c:strRef>
              <c:f>Sheet1!$D$2</c:f>
              <c:strCache>
                <c:ptCount val="1"/>
                <c:pt idx="0">
                  <c:v>days to complete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Sheet1!$D$3:$D$26</c:f>
              <c:numCache>
                <c:formatCode>General</c:formatCode>
                <c:ptCount val="24"/>
                <c:pt idx="0">
                  <c:v>24</c:v>
                </c:pt>
                <c:pt idx="1">
                  <c:v>24</c:v>
                </c:pt>
                <c:pt idx="2">
                  <c:v>24</c:v>
                </c:pt>
                <c:pt idx="3">
                  <c:v>24</c:v>
                </c:pt>
                <c:pt idx="4">
                  <c:v>23</c:v>
                </c:pt>
                <c:pt idx="5">
                  <c:v>20</c:v>
                </c:pt>
                <c:pt idx="6">
                  <c:v>18</c:v>
                </c:pt>
                <c:pt idx="7">
                  <c:v>18</c:v>
                </c:pt>
                <c:pt idx="8">
                  <c:v>17</c:v>
                </c:pt>
                <c:pt idx="9">
                  <c:v>17</c:v>
                </c:pt>
                <c:pt idx="10">
                  <c:v>17</c:v>
                </c:pt>
                <c:pt idx="11">
                  <c:v>17</c:v>
                </c:pt>
                <c:pt idx="12">
                  <c:v>16</c:v>
                </c:pt>
                <c:pt idx="13">
                  <c:v>16</c:v>
                </c:pt>
                <c:pt idx="14">
                  <c:v>15</c:v>
                </c:pt>
                <c:pt idx="15">
                  <c:v>15</c:v>
                </c:pt>
                <c:pt idx="16">
                  <c:v>15</c:v>
                </c:pt>
                <c:pt idx="17">
                  <c:v>14</c:v>
                </c:pt>
                <c:pt idx="18">
                  <c:v>14</c:v>
                </c:pt>
                <c:pt idx="19">
                  <c:v>12</c:v>
                </c:pt>
                <c:pt idx="20">
                  <c:v>10</c:v>
                </c:pt>
                <c:pt idx="21">
                  <c:v>9</c:v>
                </c:pt>
                <c:pt idx="22">
                  <c:v>8</c:v>
                </c:pt>
                <c:pt idx="23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2F8-4AB9-8A97-098F34B163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63355888"/>
        <c:axId val="263359496"/>
      </c:lineChart>
      <c:catAx>
        <c:axId val="2633558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Day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3359496"/>
        <c:crosses val="autoZero"/>
        <c:auto val="1"/>
        <c:lblAlgn val="ctr"/>
        <c:lblOffset val="100"/>
        <c:noMultiLvlLbl val="0"/>
      </c:catAx>
      <c:valAx>
        <c:axId val="263359496"/>
        <c:scaling>
          <c:orientation val="minMax"/>
          <c:max val="2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Days of Work Remaining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3355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7-05-04T06:27:05.389"/>
    </inkml:context>
    <inkml:brush xml:id="br0">
      <inkml:brushProperty name="width" value="0.16" units="cm"/>
      <inkml:brushProperty name="height" value="0.32" units="cm"/>
      <inkml:brushProperty name="color" value="#00FF00"/>
      <inkml:brushProperty name="tip" value="rectangle"/>
      <inkml:brushProperty name="rasterOp" value="maskPen"/>
      <inkml:brushProperty name="ignorePressure" value="1"/>
    </inkml:brush>
  </inkml:definitions>
  <inkml:trace contextRef="#ctx0" brushRef="#br0">1677 2237,'6'0,"7"0,8 0,11 0,6 0,3 0,0 0,-2 0,-6-6,-4-2,-1 1,0 2,2 1,1 0,1 4,1-1,1 1,-1 0,2 1,-1-1,0 0,0 0,0 0,0 0,0 0,0 0,0 0,-1 0,2 0,-2 0,1 0,0 0,0 0,0 0,-1 0,2 0,-2 0,1 0,0-6,0-1,-1 0,2 0,-2 3,1 2,0 0,-6-4,-1-1,-1 0,2 1,2 2,1 2,2 1,0 0,1 1,0 1,0-1,1 0,-2 1,2-1,-2 0,2 0,4 0,2 0,1 0,-3 5,0 3,-3-1,0-1,-2 4,0 1,-1 3,1 0,-1-3,-5 3,-2-1,0-3,2-3,2-3,1-1,-4 3,-1 1,0 0,2-1,8-3,4 0,0-3,-1 1,-1-2,-1 1,-1 0,-2 0,1 0,-2 0,1 0,0 0,-1 0,1 0,-1 0,1 0,0 0,6 0,1 0,1 0,-3 0,-1 0,-1 0,-2 0,0 0,-2 0,1 0,0 0,5 0,2 0,0 0,-2 0,0 0,-3 0,0 0,-2 0,0 0,-1 0,1 0,0 0,-1 0,1 0,5 0,3 0,-1 0,-2 0,0 0,-2 0,-2 0,-1 0,0 0,-1 0,1 0,0 0,-1 0,1 0,-1 0,1 0,0 0,0 0,0 0,0 0,0 0,-1 0,2 0,-2 0,1 0,0 0,0 0,-1 0,2 0,-1 0,-1 0,2 0,-2 0,1 0,0 0,0 0,-1 0,2 0,-2 0,1 0,0 0,0 0,0 0,0 0,0 0,-1 0,2 0,-2 0,1 0,0 0,0 0,-1 0,2 0,-2 0,7 0,2 0,-1 0,-1 0,-3 0,0 0,-2 0,0 0,-2 0,1 0,0 0,-1 0,1 0,-1 0,2 0,-2 0,1 0,0 0,0 0,0 0,-1 0,2 0,-2 0,1 0,0 0,-6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1D1CD-199B-9B49-88AD-5C908FF8E0FC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4A7F58-6C77-ED4D-8A1E-D2BF72016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727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</a:t>
            </a:r>
            <a:r>
              <a:rPr lang="en-US" baseline="0" dirty="0"/>
              <a:t> used to be 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44F9A-E9CC-F94C-95F0-F6E26D2498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5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536E-07D9-3245-9D6D-C65DD87ECD27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BAE07-4FDA-C346-B3D2-990D39C11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8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536E-07D9-3245-9D6D-C65DD87ECD27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BAE07-4FDA-C346-B3D2-990D39C11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09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536E-07D9-3245-9D6D-C65DD87ECD27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BAE07-4FDA-C346-B3D2-990D39C11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393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536E-07D9-3245-9D6D-C65DD87ECD27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BAE07-4FDA-C346-B3D2-990D39C11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45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536E-07D9-3245-9D6D-C65DD87ECD27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BAE07-4FDA-C346-B3D2-990D39C11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436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536E-07D9-3245-9D6D-C65DD87ECD27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BAE07-4FDA-C346-B3D2-990D39C11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02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536E-07D9-3245-9D6D-C65DD87ECD27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BAE07-4FDA-C346-B3D2-990D39C11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37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536E-07D9-3245-9D6D-C65DD87ECD27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BAE07-4FDA-C346-B3D2-990D39C11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151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536E-07D9-3245-9D6D-C65DD87ECD27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BAE07-4FDA-C346-B3D2-990D39C11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085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536E-07D9-3245-9D6D-C65DD87ECD27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BAE07-4FDA-C346-B3D2-990D39C11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939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536E-07D9-3245-9D6D-C65DD87ECD27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BAE07-4FDA-C346-B3D2-990D39C11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277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B536E-07D9-3245-9D6D-C65DD87ECD27}" type="datetimeFigureOut">
              <a:rPr lang="en-US" smtClean="0"/>
              <a:t>5/4/2017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DBAE07-4FDA-C346-B3D2-990D39C11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64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mark.kim@cgu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hyperlink" Target="mailto:DemahAbdulrahman.Abdullah@cgu.edu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7427" y="2078561"/>
            <a:ext cx="7977413" cy="2661079"/>
          </a:xfrm>
        </p:spPr>
        <p:txBody>
          <a:bodyPr>
            <a:noAutofit/>
          </a:bodyPr>
          <a:lstStyle/>
          <a:p>
            <a:r>
              <a:rPr lang="en-US" sz="8800" b="1" dirty="0"/>
              <a:t>Project “Muddy”</a:t>
            </a:r>
            <a:br>
              <a:rPr lang="en-US" sz="8800" b="1" dirty="0"/>
            </a:br>
            <a:r>
              <a:rPr lang="en-US" sz="2800" b="1" dirty="0"/>
              <a:t>  IST303  Group Project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787" y="2562513"/>
            <a:ext cx="2937640" cy="195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940" y="35941"/>
            <a:ext cx="10805160" cy="1325563"/>
          </a:xfrm>
        </p:spPr>
        <p:txBody>
          <a:bodyPr/>
          <a:lstStyle/>
          <a:p>
            <a:r>
              <a:rPr lang="en-US" dirty="0"/>
              <a:t>Under the “hood”:  Repository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6617" y="1130285"/>
            <a:ext cx="4354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Singleton Design Pattern: one and only one instance allowed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434" y="2008419"/>
            <a:ext cx="5480857" cy="44103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17" y="1910883"/>
            <a:ext cx="4112029" cy="47659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02094" y="1129391"/>
            <a:ext cx="4368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Repository class as a singleton:</a:t>
            </a:r>
          </a:p>
          <a:p>
            <a:r>
              <a:rPr lang="en-US" sz="2400" dirty="0"/>
              <a:t>Searchable “database” object</a:t>
            </a:r>
          </a:p>
        </p:txBody>
      </p:sp>
    </p:spTree>
    <p:extLst>
      <p:ext uri="{BB962C8B-B14F-4D97-AF65-F5344CB8AC3E}">
        <p14:creationId xmlns:p14="http://schemas.microsoft.com/office/powerpoint/2010/main" val="1294972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096" y="170053"/>
            <a:ext cx="10515600" cy="1325563"/>
          </a:xfrm>
        </p:spPr>
        <p:txBody>
          <a:bodyPr/>
          <a:lstStyle/>
          <a:p>
            <a:r>
              <a:rPr lang="en-US" dirty="0"/>
              <a:t>Final Burn Down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59D2034-330B-4A23-9DB7-C3DFF446DE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8794478"/>
              </p:ext>
            </p:extLst>
          </p:nvPr>
        </p:nvGraphicFramePr>
        <p:xfrm>
          <a:off x="1463040" y="1495616"/>
          <a:ext cx="8564880" cy="4843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Speech Bubble: Rectangle with Corners Rounded 8"/>
          <p:cNvSpPr/>
          <p:nvPr/>
        </p:nvSpPr>
        <p:spPr>
          <a:xfrm>
            <a:off x="2188029" y="1190231"/>
            <a:ext cx="2090057" cy="610770"/>
          </a:xfrm>
          <a:prstGeom prst="wedgeRoundRectCallout">
            <a:avLst>
              <a:gd name="adj1" fmla="val -21614"/>
              <a:gd name="adj2" fmla="val 97255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 3.5-&gt; 3.6 migration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5085589" y="2083469"/>
            <a:ext cx="2090057" cy="610770"/>
          </a:xfrm>
          <a:prstGeom prst="wedgeRoundRectCallout">
            <a:avLst>
              <a:gd name="adj1" fmla="val -20051"/>
              <a:gd name="adj2" fmla="val 118642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Heavy refactoring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9192986" y="2848161"/>
            <a:ext cx="1562100" cy="610770"/>
          </a:xfrm>
          <a:prstGeom prst="wedgeRoundRectCallout">
            <a:avLst>
              <a:gd name="adj1" fmla="val -91000"/>
              <a:gd name="adj2" fmla="val 142702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Final Push</a:t>
            </a:r>
          </a:p>
        </p:txBody>
      </p:sp>
      <p:sp>
        <p:nvSpPr>
          <p:cNvPr id="12" name="Speech Bubble: Rectangle with Corners Rounded 11"/>
          <p:cNvSpPr/>
          <p:nvPr/>
        </p:nvSpPr>
        <p:spPr>
          <a:xfrm>
            <a:off x="7405443" y="2542776"/>
            <a:ext cx="1557746" cy="610770"/>
          </a:xfrm>
          <a:prstGeom prst="wedgeRoundRectCallout">
            <a:avLst>
              <a:gd name="adj1" fmla="val -68784"/>
              <a:gd name="adj2" fmla="val 105274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UI Tools</a:t>
            </a:r>
          </a:p>
        </p:txBody>
      </p:sp>
    </p:spTree>
    <p:extLst>
      <p:ext uri="{BB962C8B-B14F-4D97-AF65-F5344CB8AC3E}">
        <p14:creationId xmlns:p14="http://schemas.microsoft.com/office/powerpoint/2010/main" val="3008992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80" y="365125"/>
            <a:ext cx="10599420" cy="1325563"/>
          </a:xfrm>
        </p:spPr>
        <p:txBody>
          <a:bodyPr/>
          <a:lstStyle/>
          <a:p>
            <a:r>
              <a:rPr lang="en-US" dirty="0"/>
              <a:t>Lessons learned...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4380" y="1450354"/>
            <a:ext cx="5072743" cy="4770831"/>
          </a:xfrm>
        </p:spPr>
        <p:txBody>
          <a:bodyPr/>
          <a:lstStyle/>
          <a:p>
            <a:r>
              <a:rPr lang="en-US" dirty="0"/>
              <a:t>Highlights:</a:t>
            </a:r>
          </a:p>
          <a:p>
            <a:pPr lvl="1"/>
            <a:r>
              <a:rPr lang="en-US" dirty="0"/>
              <a:t>Over 42,000 lines of code </a:t>
            </a:r>
          </a:p>
          <a:p>
            <a:pPr lvl="1"/>
            <a:r>
              <a:rPr lang="en-US" dirty="0"/>
              <a:t>300+ commits</a:t>
            </a:r>
          </a:p>
          <a:p>
            <a:pPr lvl="1"/>
            <a:r>
              <a:rPr lang="en-US" dirty="0"/>
              <a:t>Several new tools and frameworks utilized</a:t>
            </a:r>
          </a:p>
          <a:p>
            <a:r>
              <a:rPr lang="en-US" dirty="0"/>
              <a:t>AGILE lessons:</a:t>
            </a:r>
          </a:p>
          <a:p>
            <a:pPr lvl="1"/>
            <a:r>
              <a:rPr lang="en-US" dirty="0"/>
              <a:t>Large differences in coding skill =&gt; high variance output</a:t>
            </a:r>
          </a:p>
          <a:p>
            <a:pPr lvl="1"/>
            <a:r>
              <a:rPr lang="en-US" dirty="0"/>
              <a:t>Refactoring is good, but can go overboard</a:t>
            </a:r>
          </a:p>
          <a:p>
            <a:pPr lvl="1"/>
            <a:r>
              <a:rPr lang="en-US" dirty="0"/>
              <a:t>Stick to essential functionality first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899" y="1450355"/>
            <a:ext cx="5989185" cy="421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39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693557"/>
              </p:ext>
            </p:extLst>
          </p:nvPr>
        </p:nvGraphicFramePr>
        <p:xfrm>
          <a:off x="632011" y="1805219"/>
          <a:ext cx="10824882" cy="4668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82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8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82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6852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charset="0"/>
                        <a:ea typeface="Calibri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charset="0"/>
                        <a:ea typeface="Calibri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charset="0"/>
                        <a:ea typeface="Calibri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charset="0"/>
                        <a:ea typeface="Calibri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charset="0"/>
                        <a:ea typeface="Calibri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charset="0"/>
                        <a:ea typeface="Calibri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Ilya Mikhaltsou</a:t>
                      </a:r>
                      <a:endParaRPr lang="en-US" sz="3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Project</a:t>
                      </a:r>
                      <a:r>
                        <a:rPr lang="en-US" sz="1800" b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Leader</a:t>
                      </a:r>
                      <a:endParaRPr lang="en-US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Chief</a:t>
                      </a:r>
                      <a:r>
                        <a:rPr lang="en-US" sz="1800" b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Programmer</a:t>
                      </a:r>
                      <a:endParaRPr lang="en-US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sng" dirty="0"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Ilya.Mikhaltsou@cgu.edu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charset="0"/>
                        <a:ea typeface="Calibri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charset="0"/>
                        <a:ea typeface="Calibri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charset="0"/>
                        <a:ea typeface="Calibri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charset="0"/>
                        <a:ea typeface="Calibri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charset="0"/>
                        <a:ea typeface="Calibri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charset="0"/>
                        <a:ea typeface="Calibri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Mark</a:t>
                      </a:r>
                      <a:r>
                        <a:rPr lang="en-US" sz="3200" b="1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US" sz="3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Kim</a:t>
                      </a:r>
                      <a:endParaRPr lang="en-US" sz="3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Ambassador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Business</a:t>
                      </a:r>
                      <a:r>
                        <a:rPr lang="en-US" sz="1800" b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Analyst</a:t>
                      </a:r>
                      <a:endParaRPr lang="en-US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sng" kern="1200" dirty="0"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hlinkClick r:id="rId3"/>
                        </a:rPr>
                        <a:t>mark.kim@cgu.edu</a:t>
                      </a:r>
                      <a:endParaRPr lang="en-US" sz="2000" b="1" u="sng" kern="1200" dirty="0">
                        <a:solidFill>
                          <a:srgbClr val="FF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charset="0"/>
                        <a:ea typeface="Calibri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charset="0"/>
                        <a:ea typeface="Calibri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charset="0"/>
                        <a:ea typeface="Calibri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charset="0"/>
                        <a:ea typeface="Calibri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charset="0"/>
                        <a:ea typeface="Calibri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charset="0"/>
                        <a:ea typeface="Calibri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David</a:t>
                      </a:r>
                      <a:r>
                        <a:rPr lang="en-US" sz="3200" b="1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Kallemeyn</a:t>
                      </a:r>
                      <a:endParaRPr lang="en-US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Programing</a:t>
                      </a:r>
                      <a:r>
                        <a:rPr lang="en-US" sz="1800" b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Team Leader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Class Maintainer</a:t>
                      </a:r>
                      <a:endParaRPr lang="en-US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sng" kern="1200" dirty="0"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hlinkClick r:id="rId4"/>
                        </a:rPr>
                        <a:t>David.Kallemeyn@cgu.edu</a:t>
                      </a:r>
                      <a:endParaRPr lang="en-US" sz="2000" b="1" u="sng" kern="1200" dirty="0">
                        <a:solidFill>
                          <a:srgbClr val="FF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93648" y="331477"/>
            <a:ext cx="9547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Our Software Development Team…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4194" y="1184920"/>
            <a:ext cx="4725699" cy="338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82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Version Control, Builds and 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9703" y="1984121"/>
            <a:ext cx="10541813" cy="4351338"/>
          </a:xfrm>
        </p:spPr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, Travis, </a:t>
            </a:r>
            <a:r>
              <a:rPr lang="en-US" dirty="0" err="1"/>
              <a:t>Appveyor</a:t>
            </a:r>
            <a:endParaRPr lang="en-US" dirty="0"/>
          </a:p>
          <a:p>
            <a:r>
              <a:rPr lang="en-US" dirty="0"/>
              <a:t>continuous builds </a:t>
            </a:r>
          </a:p>
          <a:p>
            <a:r>
              <a:rPr lang="en-US" dirty="0"/>
              <a:t>continuous testing</a:t>
            </a:r>
          </a:p>
          <a:p>
            <a:r>
              <a:rPr lang="en-US" dirty="0"/>
              <a:t>always know if you have working software</a:t>
            </a:r>
          </a:p>
        </p:txBody>
      </p:sp>
    </p:spTree>
    <p:extLst>
      <p:ext uri="{BB962C8B-B14F-4D97-AF65-F5344CB8AC3E}">
        <p14:creationId xmlns:p14="http://schemas.microsoft.com/office/powerpoint/2010/main" val="109849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Testing</a:t>
            </a:r>
            <a:r>
              <a:rPr lang="en-US" dirty="0"/>
              <a:t>, Testing, </a:t>
            </a:r>
            <a:r>
              <a:rPr lang="en-US" sz="2400" dirty="0"/>
              <a:t>Testing</a:t>
            </a:r>
            <a:r>
              <a:rPr lang="en-US" sz="2000" dirty="0"/>
              <a:t>, and more Testing 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2722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Timeline and Scheduling </a:t>
            </a:r>
          </a:p>
          <a:p>
            <a:r>
              <a:rPr lang="en-US" dirty="0"/>
              <a:t>Leveraging advantages of CI</a:t>
            </a:r>
          </a:p>
          <a:p>
            <a:pPr lvl="1"/>
            <a:r>
              <a:rPr lang="en-US" dirty="0"/>
              <a:t>immediately identify which changes broke functionality</a:t>
            </a:r>
          </a:p>
          <a:p>
            <a:pPr lvl="1"/>
            <a:r>
              <a:rPr lang="en-US" dirty="0" err="1"/>
              <a:t>Checkins</a:t>
            </a:r>
            <a:r>
              <a:rPr lang="en-US" dirty="0"/>
              <a:t> resulting in broken software are highest priority</a:t>
            </a:r>
          </a:p>
          <a:p>
            <a:pPr lvl="1"/>
            <a:r>
              <a:rPr lang="en-US" dirty="0"/>
              <a:t>Keeps tests on green</a:t>
            </a:r>
          </a:p>
          <a:p>
            <a:r>
              <a:rPr lang="en-US" dirty="0"/>
              <a:t>Testing functions </a:t>
            </a:r>
          </a:p>
          <a:p>
            <a:r>
              <a:rPr lang="en-US" dirty="0"/>
              <a:t>Add bugs as tasks </a:t>
            </a:r>
          </a:p>
          <a:p>
            <a:r>
              <a:rPr lang="en-US" dirty="0"/>
              <a:t>Fix Bugs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909" y="1825625"/>
            <a:ext cx="5661891" cy="424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257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901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/>
              <a:t>Testing Example</a:t>
            </a:r>
            <a:r>
              <a:rPr lang="en-US" sz="2000" dirty="0"/>
              <a:t> </a:t>
            </a:r>
            <a:r>
              <a:rPr lang="en-US" dirty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792" y="1135380"/>
            <a:ext cx="8782003" cy="55312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662561" y="2827968"/>
              <a:ext cx="2510496" cy="62208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33763" y="2770435"/>
                <a:ext cx="2567733" cy="176915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/>
          <p:cNvSpPr txBox="1"/>
          <p:nvPr/>
        </p:nvSpPr>
        <p:spPr>
          <a:xfrm>
            <a:off x="4238363" y="2741471"/>
            <a:ext cx="7735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0B050"/>
                </a:solidFill>
              </a:rPr>
              <a:t>&lt;- likely a method re-worked but did not change code calling the method</a:t>
            </a:r>
          </a:p>
        </p:txBody>
      </p:sp>
    </p:spTree>
    <p:extLst>
      <p:ext uri="{BB962C8B-B14F-4D97-AF65-F5344CB8AC3E}">
        <p14:creationId xmlns:p14="http://schemas.microsoft.com/office/powerpoint/2010/main" val="148453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object stand-ins to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88180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STUB object used to pass values to function in Spa Reservation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08238"/>
            <a:ext cx="5068686" cy="478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62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940" y="304165"/>
            <a:ext cx="10805160" cy="1325563"/>
          </a:xfrm>
        </p:spPr>
        <p:txBody>
          <a:bodyPr/>
          <a:lstStyle/>
          <a:p>
            <a:r>
              <a:rPr lang="en-US" dirty="0"/>
              <a:t>Refactoring:  Treatment Types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48" y="2085310"/>
            <a:ext cx="5061577" cy="42631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91491" y="1450109"/>
            <a:ext cx="432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BEFORE: Parent Treatment class with all types as subclasses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276" y="2085310"/>
            <a:ext cx="5589435" cy="42070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16572" y="1445664"/>
            <a:ext cx="4830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AFTER: A single treatment class, with types as instances</a:t>
            </a:r>
          </a:p>
        </p:txBody>
      </p:sp>
    </p:spTree>
    <p:extLst>
      <p:ext uri="{BB962C8B-B14F-4D97-AF65-F5344CB8AC3E}">
        <p14:creationId xmlns:p14="http://schemas.microsoft.com/office/powerpoint/2010/main" val="3768169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940" y="304165"/>
            <a:ext cx="10805160" cy="1325563"/>
          </a:xfrm>
        </p:spPr>
        <p:txBody>
          <a:bodyPr/>
          <a:lstStyle/>
          <a:p>
            <a:r>
              <a:rPr lang="en-US" dirty="0"/>
              <a:t>Refactoring:  Cost Calculations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2940" y="1318381"/>
            <a:ext cx="4322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(not pictured):  Cost calculated in a method of reservation class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7751" y="1999040"/>
            <a:ext cx="4830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AFTER: Cost calculations abstracted to Cost objects and summed with traverser objects: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096" y="2679699"/>
            <a:ext cx="3855720" cy="37490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740" y="722883"/>
            <a:ext cx="4251960" cy="57302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7751" y="2797771"/>
            <a:ext cx="24299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add cost calculation to any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Prepare for future changes to code</a:t>
            </a:r>
          </a:p>
        </p:txBody>
      </p:sp>
    </p:spTree>
    <p:extLst>
      <p:ext uri="{BB962C8B-B14F-4D97-AF65-F5344CB8AC3E}">
        <p14:creationId xmlns:p14="http://schemas.microsoft.com/office/powerpoint/2010/main" val="2841443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Remaining client-focused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59680" cy="4351338"/>
          </a:xfrm>
        </p:spPr>
        <p:txBody>
          <a:bodyPr/>
          <a:lstStyle/>
          <a:p>
            <a:r>
              <a:rPr lang="en-US" dirty="0"/>
              <a:t>Meet with client</a:t>
            </a:r>
          </a:p>
          <a:p>
            <a:r>
              <a:rPr lang="en-US" dirty="0"/>
              <a:t>Re-prioritize</a:t>
            </a:r>
          </a:p>
          <a:p>
            <a:r>
              <a:rPr lang="en-US" dirty="0"/>
              <a:t>Listen and ask more questions</a:t>
            </a:r>
          </a:p>
          <a:p>
            <a:r>
              <a:rPr lang="en-US" dirty="0"/>
              <a:t>Back to work - incorporate client changes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880" y="1690688"/>
            <a:ext cx="5789324" cy="385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82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11095</TotalTime>
  <Words>331</Words>
  <Application>Microsoft Office PowerPoint</Application>
  <PresentationFormat>Widescreen</PresentationFormat>
  <Paragraphs>88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Office Theme</vt:lpstr>
      <vt:lpstr>Project “Muddy”   IST303  Group Project</vt:lpstr>
      <vt:lpstr>PowerPoint Presentation</vt:lpstr>
      <vt:lpstr>Version Control, Builds and CI</vt:lpstr>
      <vt:lpstr>Testing, Testing, Testing, and more Testing  </vt:lpstr>
      <vt:lpstr>Testing Example  </vt:lpstr>
      <vt:lpstr>Using object stand-ins to test</vt:lpstr>
      <vt:lpstr>Refactoring:  Treatment Types</vt:lpstr>
      <vt:lpstr>Refactoring:  Cost Calculations</vt:lpstr>
      <vt:lpstr>Remaining client-focused</vt:lpstr>
      <vt:lpstr>Under the “hood”:  Repository</vt:lpstr>
      <vt:lpstr>Final Burn Down</vt:lpstr>
      <vt:lpstr>Lessons learned...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Elasticsearch</dc:title>
  <dc:creator>Microsoft Office User</dc:creator>
  <cp:lastModifiedBy>PK Family</cp:lastModifiedBy>
  <cp:revision>224</cp:revision>
  <dcterms:created xsi:type="dcterms:W3CDTF">2017-02-23T01:15:33Z</dcterms:created>
  <dcterms:modified xsi:type="dcterms:W3CDTF">2017-05-04T08:04:37Z</dcterms:modified>
</cp:coreProperties>
</file>